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F926B5-C68E-4634-8F94-BB27D6825571}" v="3" dt="2025-10-26T19:08:55.4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94660"/>
  </p:normalViewPr>
  <p:slideViewPr>
    <p:cSldViewPr snapToGrid="0">
      <p:cViewPr varScale="1">
        <p:scale>
          <a:sx n="67" d="100"/>
          <a:sy n="67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33DAF-8DFE-4E83-B969-5DF838516006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86906F-73B4-4531-AC7A-CBE9D4760B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57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000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967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68295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1805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8925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86172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50473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7602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0642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64340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175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0582E-6634-257F-E220-B9D9B95E4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CC3EA1-3F04-83E4-F607-0BD1C8EA842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0E40D8-576E-B35E-B6D4-E6EA2C30B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EC862D-476B-615C-EF9A-B12CB34D1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58EBA-C909-A3C1-7EAC-AE225E6BD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98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04DC6-14B9-2D90-B030-2964A90C0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46D940-BB3C-0086-B815-ECEFAA275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85D86D-B9ED-C5BF-6482-2B7D34D49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BCC2C-5301-CFB4-C93D-36B483144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D21A51-D86E-1068-B5B5-421E4494E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858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A55EC5-A15C-CCEC-CFD6-A2E97A6AA2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CFBE34-38FE-B161-5DB1-467BCF23C6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08A70-79B1-B4B9-420F-C38E1CB557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9596-5A66-BE09-2A63-5310363B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DFAAB5-3913-6C37-04A2-FF0423347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106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 sz="1500"/>
          </a:p>
        </p:txBody>
      </p:sp>
    </p:spTree>
    <p:extLst>
      <p:ext uri="{BB962C8B-B14F-4D97-AF65-F5344CB8AC3E}">
        <p14:creationId xmlns:p14="http://schemas.microsoft.com/office/powerpoint/2010/main" val="2745799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08344914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004502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974748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1477197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5270645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9635028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1381333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1D282-8B56-B008-C861-1161D1F82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13A95C-688F-0B05-4AF7-ADBC3BFEC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54409C-FA98-B44A-47C9-E6F0E266F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71C00-36E1-FF8F-0D17-42C4D8F1C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064CC-7893-739F-3998-7FEE609DA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5300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204100699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/>
        </p:spPr>
      </p:sp>
    </p:spTree>
    <p:extLst>
      <p:ext uri="{BB962C8B-B14F-4D97-AF65-F5344CB8AC3E}">
        <p14:creationId xmlns:p14="http://schemas.microsoft.com/office/powerpoint/2010/main" val="332293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5003-79F4-0B40-D6B7-948A8EF86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37F7F-8756-F7AC-1C7D-A16EE28A92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B8805C-E709-A2B7-9FCA-FE2190F1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B0E617-7CF2-8F1D-59BB-4768E1F9F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B5080-1FE7-A9D7-B317-DF98B2A90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823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EE922-4B65-0D2B-379E-74E273E77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216318-A829-5AA3-AF6E-46C8612607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4D1647-570D-78B1-8CBF-B09F7246F8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E3E9C6-56F4-661E-28ED-5EBCD87A4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55B1F0-C465-862D-AE53-BA135D87F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93EFCA8-CAE9-EC70-FFA1-E8B3BA472D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98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63AE71-936E-906A-E7FA-C1CC59374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173E4E-8DAC-632F-86D4-362F1E9881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C081B-481B-1D13-3EAB-6F7417A9B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170A34-596E-0A25-E45F-F87AFAAFD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DC67B6-78A0-07F5-9430-08FE542B54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4B26FF-C608-52B3-8B11-9DF1860D5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87B4C4-14B5-D4E3-144F-A3572441AB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FA47F4-C9A9-B262-91D9-31C2B9AE3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77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9700EA-FC72-585C-5CB2-A63C9954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2388E2-D581-5FA3-293A-3004C0A22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0D069D-D91F-5940-84F4-DB3B31ED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A7301-61A9-9226-FF8D-B45ADD2E6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94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2D7A82-3DEF-D916-2792-2E8B7477BE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6C1618-DF7B-ABBA-9831-9A08F9725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BE12A-EE0F-3CAC-7583-704B25268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28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D670-93FF-376F-43F4-A9F9C61E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FEAB3-8CBE-45E7-F1DA-B520A1087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A20FAD-66A9-64C4-008C-5A2F956E64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D04DE-A61E-00A2-9523-842BA5A6B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F5D8C4-C272-7F85-BC6C-6D380E7CE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5C3B0-37E0-0043-76BB-202F25A15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E82FF-F3B5-DE89-2C63-55B3FCDF9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1F6B333-B7AD-40B6-6A65-7ABA825F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4E0761-250F-3EDA-028D-B16B5894A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A48FF4-A933-D538-F2D5-1617850F3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5787EC-C471-0F70-A78A-99F005D405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35B850-A69B-37CD-2482-81937A30F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62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712291-8914-5387-20F2-555843F46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CC8D73-CECF-405B-0242-0FE72D3A0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78D20-108C-0609-6BB9-BC5AD5B808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AF5326E-3E8F-49C2-9346-F136A82DDB5D}" type="datetimeFigureOut">
              <a:rPr lang="en-US" smtClean="0"/>
              <a:t>10/27/2025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53F27-BFD9-3A3C-25E8-E6FD5B9C0B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B160C2-3DE4-A0C7-51C3-EC75F33AFE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E24EC33-382E-4964-A527-918CA7C62C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7074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edin.com/in/rajesh-n-268ba4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lurm.schedmd.com/SLUG24/Slinky-Slurm-Operator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31924" y="2644676"/>
            <a:ext cx="10928152" cy="1568549"/>
          </a:xfrm>
          <a:prstGeom prst="roundRect">
            <a:avLst>
              <a:gd name="adj" fmla="val 5830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4" y="2644676"/>
            <a:ext cx="76200" cy="1568549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866081" y="2821682"/>
            <a:ext cx="7100293" cy="51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5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Elastic HPC and AI Cloud Orchestration</a:t>
            </a:r>
            <a:endParaRPr lang="en-US" sz="3250" dirty="0"/>
          </a:p>
        </p:txBody>
      </p:sp>
      <p:sp>
        <p:nvSpPr>
          <p:cNvPr id="5" name="Text 2"/>
          <p:cNvSpPr/>
          <p:nvPr/>
        </p:nvSpPr>
        <p:spPr>
          <a:xfrm>
            <a:off x="866081" y="3436044"/>
            <a:ext cx="10516989" cy="252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Bridging Traditional HPC Workflows with Cloud-Native Kubernetes Infrastructure</a:t>
            </a:r>
            <a:endParaRPr lang="en-US" sz="1208" dirty="0"/>
          </a:p>
        </p:txBody>
      </p:sp>
      <p:sp>
        <p:nvSpPr>
          <p:cNvPr id="6" name="Text 3"/>
          <p:cNvSpPr/>
          <p:nvPr/>
        </p:nvSpPr>
        <p:spPr>
          <a:xfrm>
            <a:off x="866081" y="3783508"/>
            <a:ext cx="10516989" cy="252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Rajesh Narayanan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| Portland, OR | Engineering Leader in AI &amp; HPC Infrastructure</a:t>
            </a:r>
            <a:endParaRPr lang="en-US" sz="1208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0"/>
            <a:ext cx="480060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1924" y="527645"/>
            <a:ext cx="6356152" cy="7794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42"/>
              </a:lnSpc>
            </a:pPr>
            <a:r>
              <a:rPr lang="en-US" sz="2417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Case Study: Aurora Supercomputer at Argonne</a:t>
            </a:r>
            <a:endParaRPr lang="en-US" sz="2417" dirty="0"/>
          </a:p>
        </p:txBody>
      </p:sp>
      <p:sp>
        <p:nvSpPr>
          <p:cNvPr id="4" name="Text 1"/>
          <p:cNvSpPr/>
          <p:nvPr/>
        </p:nvSpPr>
        <p:spPr>
          <a:xfrm>
            <a:off x="631925" y="1603276"/>
            <a:ext cx="1870769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System Architecture</a:t>
            </a:r>
            <a:endParaRPr lang="en-US" sz="1458" dirty="0"/>
          </a:p>
        </p:txBody>
      </p:sp>
      <p:sp>
        <p:nvSpPr>
          <p:cNvPr id="5" name="Text 2"/>
          <p:cNvSpPr/>
          <p:nvPr/>
        </p:nvSpPr>
        <p:spPr>
          <a:xfrm>
            <a:off x="631924" y="1955602"/>
            <a:ext cx="2900660" cy="94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9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Exascale compute system delivered through Intel + HPE + DOE partnership, achieving breakthrough performance milestones for scientific research and national security applications.</a:t>
            </a:r>
            <a:endParaRPr lang="en-US" sz="917" dirty="0"/>
          </a:p>
        </p:txBody>
      </p:sp>
      <p:sp>
        <p:nvSpPr>
          <p:cNvPr id="6" name="Text 3"/>
          <p:cNvSpPr/>
          <p:nvPr/>
        </p:nvSpPr>
        <p:spPr>
          <a:xfrm>
            <a:off x="631924" y="3095625"/>
            <a:ext cx="2900660" cy="39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42"/>
              </a:lnSpc>
            </a:pPr>
            <a:r>
              <a:rPr lang="en-US" sz="30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10.6K</a:t>
            </a:r>
            <a:endParaRPr lang="en-US" sz="3042" dirty="0"/>
          </a:p>
        </p:txBody>
      </p:sp>
      <p:sp>
        <p:nvSpPr>
          <p:cNvPr id="7" name="Text 4"/>
          <p:cNvSpPr/>
          <p:nvPr/>
        </p:nvSpPr>
        <p:spPr>
          <a:xfrm>
            <a:off x="1302743" y="3634582"/>
            <a:ext cx="1559024" cy="19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Compute Nodes</a:t>
            </a:r>
            <a:endParaRPr lang="en-US" sz="1208" dirty="0"/>
          </a:p>
        </p:txBody>
      </p:sp>
      <p:sp>
        <p:nvSpPr>
          <p:cNvPr id="8" name="Text 5"/>
          <p:cNvSpPr/>
          <p:nvPr/>
        </p:nvSpPr>
        <p:spPr>
          <a:xfrm>
            <a:off x="631924" y="4125516"/>
            <a:ext cx="2900660" cy="39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42"/>
              </a:lnSpc>
            </a:pPr>
            <a:r>
              <a:rPr lang="en-US" sz="30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63.7K</a:t>
            </a:r>
            <a:endParaRPr lang="en-US" sz="3042" dirty="0"/>
          </a:p>
        </p:txBody>
      </p:sp>
      <p:sp>
        <p:nvSpPr>
          <p:cNvPr id="9" name="Text 6"/>
          <p:cNvSpPr/>
          <p:nvPr/>
        </p:nvSpPr>
        <p:spPr>
          <a:xfrm>
            <a:off x="1302743" y="4664472"/>
            <a:ext cx="1559024" cy="19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GPUs</a:t>
            </a:r>
            <a:endParaRPr lang="en-US" sz="1208" dirty="0"/>
          </a:p>
        </p:txBody>
      </p:sp>
      <p:sp>
        <p:nvSpPr>
          <p:cNvPr id="10" name="Text 7"/>
          <p:cNvSpPr/>
          <p:nvPr/>
        </p:nvSpPr>
        <p:spPr>
          <a:xfrm>
            <a:off x="631924" y="5155407"/>
            <a:ext cx="2900660" cy="3909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3042"/>
              </a:lnSpc>
            </a:pPr>
            <a:r>
              <a:rPr lang="en-US" sz="30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1.012</a:t>
            </a:r>
            <a:endParaRPr lang="en-US" sz="3042" dirty="0"/>
          </a:p>
        </p:txBody>
      </p:sp>
      <p:sp>
        <p:nvSpPr>
          <p:cNvPr id="11" name="Text 8"/>
          <p:cNvSpPr/>
          <p:nvPr/>
        </p:nvSpPr>
        <p:spPr>
          <a:xfrm>
            <a:off x="1302743" y="5694362"/>
            <a:ext cx="1559024" cy="194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500"/>
              </a:lnSpc>
            </a:pPr>
            <a:r>
              <a:rPr lang="en-US" sz="120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ExaFLOPS</a:t>
            </a:r>
            <a:endParaRPr lang="en-US" sz="1208" dirty="0"/>
          </a:p>
        </p:txBody>
      </p:sp>
      <p:sp>
        <p:nvSpPr>
          <p:cNvPr id="12" name="Text 9"/>
          <p:cNvSpPr/>
          <p:nvPr/>
        </p:nvSpPr>
        <p:spPr>
          <a:xfrm>
            <a:off x="631924" y="5882160"/>
            <a:ext cx="2900660" cy="1895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458"/>
              </a:lnSpc>
            </a:pPr>
            <a:r>
              <a:rPr lang="en-US" sz="91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FP64 Linpack</a:t>
            </a:r>
            <a:endParaRPr lang="en-US" sz="917" dirty="0"/>
          </a:p>
        </p:txBody>
      </p:sp>
      <p:sp>
        <p:nvSpPr>
          <p:cNvPr id="13" name="Text 10"/>
          <p:cNvSpPr/>
          <p:nvPr/>
        </p:nvSpPr>
        <p:spPr>
          <a:xfrm>
            <a:off x="3827860" y="1603276"/>
            <a:ext cx="1870769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Advanced Capabilities</a:t>
            </a:r>
            <a:endParaRPr lang="en-US" sz="1458" dirty="0"/>
          </a:p>
        </p:txBody>
      </p:sp>
      <p:sp>
        <p:nvSpPr>
          <p:cNvPr id="14" name="Text 11"/>
          <p:cNvSpPr/>
          <p:nvPr/>
        </p:nvSpPr>
        <p:spPr>
          <a:xfrm>
            <a:off x="3827859" y="1955602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Power Management: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GEOPM framework for power-aware scheduling under 20 MW budget with real-time energy calculations</a:t>
            </a: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3827859" y="2565499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Storage Innovation: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DAOS Object Store with burst buffers and pre-fetching libraries for extreme I/O performance</a:t>
            </a:r>
            <a:endParaRPr lang="en-US" sz="1000" dirty="0"/>
          </a:p>
        </p:txBody>
      </p:sp>
      <p:sp>
        <p:nvSpPr>
          <p:cNvPr id="16" name="Text 13"/>
          <p:cNvSpPr/>
          <p:nvPr/>
        </p:nvSpPr>
        <p:spPr>
          <a:xfrm>
            <a:off x="3827859" y="3175397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Multi-OS Architecture: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Hybrid kernel design (fat + lightweight) optimized for extreme-scale computing workloads</a:t>
            </a:r>
            <a:endParaRPr lang="en-US" sz="1000" dirty="0"/>
          </a:p>
        </p:txBody>
      </p:sp>
      <p:sp>
        <p:nvSpPr>
          <p:cNvPr id="17" name="Text 14"/>
          <p:cNvSpPr/>
          <p:nvPr/>
        </p:nvSpPr>
        <p:spPr>
          <a:xfrm>
            <a:off x="3827859" y="3785294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Telemetry System: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Prometheus + VoltDB infrastructure sampling every 10 minutes (716KB/node, ~1.6 PB over 4 years)</a:t>
            </a: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3827859" y="4395193"/>
            <a:ext cx="3166468" cy="5685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458"/>
              </a:lnSpc>
              <a:buSzPct val="100000"/>
              <a:buChar char="•"/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Predictive Analytics: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Health modeling and reliability optimization using machine learning on telemetry data</a:t>
            </a:r>
            <a:endParaRPr lang="en-US" sz="1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D9E9990F-EAA0-421E-BF7F-0215B677236D}"/>
              </a:ext>
            </a:extLst>
          </p:cNvPr>
          <p:cNvSpPr txBox="1">
            <a:spLocks/>
          </p:cNvSpPr>
          <p:nvPr/>
        </p:nvSpPr>
        <p:spPr>
          <a:xfrm>
            <a:off x="1524000" y="2371725"/>
            <a:ext cx="9144000" cy="113823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solidFill>
                  <a:schemeClr val="tx2"/>
                </a:solidFill>
              </a:rPr>
              <a:t>GPU Driver Task Isolation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641AD84-7880-47DF-83C8-382585A74228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solidFill>
                  <a:schemeClr val="tx2"/>
                </a:solidFill>
              </a:rPr>
              <a:t>Overview of mechanisms used by GPU drivers to securely and efficiently isolate user jobs on shared GPUs</a:t>
            </a:r>
          </a:p>
        </p:txBody>
      </p:sp>
    </p:spTree>
    <p:extLst>
      <p:ext uri="{BB962C8B-B14F-4D97-AF65-F5344CB8AC3E}">
        <p14:creationId xmlns:p14="http://schemas.microsoft.com/office/powerpoint/2010/main" val="627174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F70281A-C3B9-430C-8E1B-89FEE5E8680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Overview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1ADEEC-3F22-4A4D-A0B3-D2FFA18AF53D}"/>
              </a:ext>
            </a:extLst>
          </p:cNvPr>
          <p:cNvSpPr txBox="1">
            <a:spLocks/>
          </p:cNvSpPr>
          <p:nvPr/>
        </p:nvSpPr>
        <p:spPr>
          <a:xfrm>
            <a:off x="564355" y="1483519"/>
            <a:ext cx="10234613" cy="2517775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Modern GPU clusters often share one physical GPU among many jobs.</a:t>
            </a:r>
          </a:p>
          <a:p>
            <a:r>
              <a:rPr lang="en-US">
                <a:solidFill>
                  <a:schemeClr val="tx2"/>
                </a:solidFill>
              </a:rPr>
              <a:t>Isolation prevents one job from interfering with another in terms of security, performance, or stability.</a:t>
            </a:r>
          </a:p>
          <a:p>
            <a:r>
              <a:rPr lang="en-US">
                <a:solidFill>
                  <a:schemeClr val="tx2"/>
                </a:solidFill>
              </a:rPr>
              <a:t>Drivers and hardware enforce this with memory protection, context switching, and partitioning.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1F3764-C187-411E-9516-947AF871C44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56609" y="3648472"/>
            <a:ext cx="4458891" cy="294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7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0D55526-F7F6-4DDD-B5D3-EC62199CA48B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Key Isolation Mechanisms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B719E59-2D13-4E13-8115-AD2D010CCB5C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1. Context Management – per-job GPU context (registers, queues, state)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2. Virtual Memory – per-context page tables with IOMMU/SMMU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3. Scheduling &amp; Partitioning – time-slicing and hardware partitioning (MIG, SR‑IOV)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4. Command Queue Isolation – separate, validated queues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5. Preemption &amp; Fault Containment – contain faulty kernels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>
                <a:solidFill>
                  <a:schemeClr val="tx2"/>
                </a:solidFill>
              </a:rPr>
              <a:t>6. Host-Level Controls – containers, cgroups, schedulers restrict GPU access</a:t>
            </a:r>
            <a:endParaRPr lang="en-US" sz="2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386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CB15A16-8841-4604-B6B8-6C7D94314DB8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Common Flow of GPU Isolation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34D708B-03A4-40E1-AC7A-8EDD23954BF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1. Scheduler assigns a GPU partition or VF to the job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2. Driver creates GPU context and maps memory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3. Commands submitted to isolated queues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4. GPU hardware enforces memory &amp; execution isolation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>
                <a:solidFill>
                  <a:schemeClr val="tx2"/>
                </a:solidFill>
              </a:rPr>
              <a:t>5. Preemption and error handling contain faults per job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938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C8E6AD6-6B0A-47CE-820D-BE58C290735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NVIDIA MIG-Based Isolation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C1F870E-1133-4B0E-A578-F8B2D1DE28A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NVIDIA Multi‑Instance GPU (MIG) partitions GPU into hardware‑isolated slices.</a:t>
            </a:r>
          </a:p>
          <a:p>
            <a:r>
              <a:rPr lang="en-US">
                <a:solidFill>
                  <a:schemeClr val="tx2"/>
                </a:solidFill>
              </a:rPr>
              <a:t>Each slice has dedicated SMs, L2 cache, and memory.</a:t>
            </a:r>
          </a:p>
          <a:p>
            <a:r>
              <a:rPr lang="en-US">
                <a:solidFill>
                  <a:schemeClr val="tx2"/>
                </a:solidFill>
              </a:rPr>
              <a:t>Each job’s context binds to one MIG slice, ensuring secure and predictable workload separation.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62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C7C8D41-BAED-47CC-9718-3EC756BE9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466820"/>
            <a:ext cx="5143499" cy="592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224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77BD182-2D9A-4278-9945-F6F9E33BB914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Intel Gaudi / SR‑IOV-Based Isolation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4AEB49-A5E0-44E1-B884-F0D7647905E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solidFill>
                  <a:schemeClr val="tx2"/>
                </a:solidFill>
              </a:rPr>
              <a:t>Intel Gaudi GPUs use PCIe SR‑IOV to expose multiple Virtual Functions (VFs).</a:t>
            </a:r>
          </a:p>
          <a:p>
            <a:r>
              <a:rPr lang="en-US">
                <a:solidFill>
                  <a:schemeClr val="tx2"/>
                </a:solidFill>
              </a:rPr>
              <a:t>Each VF has its own queue, DMA engine, and page tables.</a:t>
            </a:r>
          </a:p>
          <a:p>
            <a:r>
              <a:rPr lang="en-US">
                <a:solidFill>
                  <a:schemeClr val="tx2"/>
                </a:solidFill>
              </a:rPr>
              <a:t>Jobs in containers or VMs bind to separate VFs, managed by the PF driver for secure isolation.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590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205F2DD-FE4F-44EF-BEF7-E95CD3D63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9993" y="320145"/>
            <a:ext cx="4672013" cy="6426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675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24DFD6-AA67-4065-A334-540301CDB2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812" y="1071470"/>
            <a:ext cx="6515100" cy="5786530"/>
          </a:xfrm>
          <a:prstGeom prst="rect">
            <a:avLst/>
          </a:prstGeom>
        </p:spPr>
      </p:pic>
      <p:sp>
        <p:nvSpPr>
          <p:cNvPr id="5" name="Title 6">
            <a:extLst>
              <a:ext uri="{FF2B5EF4-FFF2-40B4-BE49-F238E27FC236}">
                <a16:creationId xmlns:a16="http://schemas.microsoft.com/office/drawing/2014/main" id="{6CCEEE0C-B647-4EB8-A77C-25C96DF875A2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220325" cy="861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GPU Core Architecture Comparison 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509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459582"/>
            <a:ext cx="4269184" cy="4937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75"/>
              </a:lnSpc>
            </a:pPr>
            <a:r>
              <a:rPr lang="en-US" sz="3083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About Rajesh Narayanan</a:t>
            </a:r>
            <a:endParaRPr lang="en-US" sz="3083" dirty="0"/>
          </a:p>
        </p:txBody>
      </p:sp>
      <p:sp>
        <p:nvSpPr>
          <p:cNvPr id="3" name="Text 1"/>
          <p:cNvSpPr/>
          <p:nvPr/>
        </p:nvSpPr>
        <p:spPr>
          <a:xfrm>
            <a:off x="631925" y="1313359"/>
            <a:ext cx="5845671" cy="960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Rajesh Narayanan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(Portland, OR): An engineering leader with 25+ years of experience across Cloud, HPC, AI Infrastructure, and Semiconductor Systems. Formerly an Engineering Manager at Intel, he specialized in scalable design and technical leadership for AI &amp; HPC workloads.</a:t>
            </a:r>
            <a:endParaRPr lang="en-US" sz="1167" dirty="0"/>
          </a:p>
        </p:txBody>
      </p:sp>
      <p:sp>
        <p:nvSpPr>
          <p:cNvPr id="4" name="Text 2"/>
          <p:cNvSpPr/>
          <p:nvPr/>
        </p:nvSpPr>
        <p:spPr>
          <a:xfrm>
            <a:off x="631925" y="2408833"/>
            <a:ext cx="5845671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Led the delivery of the </a:t>
            </a: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Aurora Supercomputer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at Argonne National Laboratory and the </a:t>
            </a: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Intel Tiber AI Developer Cloud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.</a:t>
            </a:r>
            <a:endParaRPr lang="en-US" sz="1167" dirty="0"/>
          </a:p>
        </p:txBody>
      </p:sp>
      <p:sp>
        <p:nvSpPr>
          <p:cNvPr id="5" name="Text 3"/>
          <p:cNvSpPr/>
          <p:nvPr/>
        </p:nvSpPr>
        <p:spPr>
          <a:xfrm>
            <a:off x="631925" y="3039070"/>
            <a:ext cx="1974751" cy="246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Connect</a:t>
            </a:r>
            <a:endParaRPr lang="en-US" sz="1542" dirty="0"/>
          </a:p>
        </p:txBody>
      </p:sp>
      <p:sp>
        <p:nvSpPr>
          <p:cNvPr id="6" name="Text 4"/>
          <p:cNvSpPr/>
          <p:nvPr/>
        </p:nvSpPr>
        <p:spPr>
          <a:xfrm>
            <a:off x="631925" y="3435846"/>
            <a:ext cx="5845671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75"/>
              </a:lnSpc>
            </a:pPr>
            <a:r>
              <a:rPr lang="en-US" sz="1167" u="sng" dirty="0">
                <a:solidFill>
                  <a:srgbClr val="359DDF"/>
                </a:solidFill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linkedin.com/in/rajesh-n-268ba4</a:t>
            </a:r>
            <a:endParaRPr lang="en-US" sz="1167" dirty="0"/>
          </a:p>
        </p:txBody>
      </p:sp>
      <p:sp>
        <p:nvSpPr>
          <p:cNvPr id="7" name="Text 5"/>
          <p:cNvSpPr/>
          <p:nvPr/>
        </p:nvSpPr>
        <p:spPr>
          <a:xfrm>
            <a:off x="6850063" y="1328341"/>
            <a:ext cx="1974751" cy="246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Key Expertise</a:t>
            </a:r>
            <a:endParaRPr lang="en-US" sz="1542" dirty="0"/>
          </a:p>
        </p:txBody>
      </p:sp>
      <p:sp>
        <p:nvSpPr>
          <p:cNvPr id="8" name="Text 6"/>
          <p:cNvSpPr/>
          <p:nvPr/>
        </p:nvSpPr>
        <p:spPr>
          <a:xfrm>
            <a:off x="6850063" y="1725117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Kubernetes orchestration</a:t>
            </a:r>
            <a:endParaRPr lang="en-US" sz="1167" dirty="0"/>
          </a:p>
        </p:txBody>
      </p:sp>
      <p:sp>
        <p:nvSpPr>
          <p:cNvPr id="9" name="Text 7"/>
          <p:cNvSpPr/>
          <p:nvPr/>
        </p:nvSpPr>
        <p:spPr>
          <a:xfrm>
            <a:off x="6850063" y="2017713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Ansible automation</a:t>
            </a:r>
            <a:endParaRPr lang="en-US" sz="1167" dirty="0"/>
          </a:p>
        </p:txBody>
      </p:sp>
      <p:sp>
        <p:nvSpPr>
          <p:cNvPr id="10" name="Text 8"/>
          <p:cNvSpPr/>
          <p:nvPr/>
        </p:nvSpPr>
        <p:spPr>
          <a:xfrm>
            <a:off x="6850063" y="2310309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Prometheus monitoring</a:t>
            </a:r>
            <a:endParaRPr lang="en-US" sz="1167" dirty="0"/>
          </a:p>
        </p:txBody>
      </p:sp>
      <p:sp>
        <p:nvSpPr>
          <p:cNvPr id="11" name="Text 9"/>
          <p:cNvSpPr/>
          <p:nvPr/>
        </p:nvSpPr>
        <p:spPr>
          <a:xfrm>
            <a:off x="6850063" y="2602906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VoltDB analytics</a:t>
            </a:r>
            <a:endParaRPr lang="en-US" sz="1167" dirty="0"/>
          </a:p>
        </p:txBody>
      </p:sp>
      <p:sp>
        <p:nvSpPr>
          <p:cNvPr id="12" name="Text 10"/>
          <p:cNvSpPr/>
          <p:nvPr/>
        </p:nvSpPr>
        <p:spPr>
          <a:xfrm>
            <a:off x="6850063" y="2895501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 scheduling</a:t>
            </a:r>
            <a:endParaRPr lang="en-US" sz="1167" dirty="0"/>
          </a:p>
        </p:txBody>
      </p:sp>
      <p:sp>
        <p:nvSpPr>
          <p:cNvPr id="13" name="Text 11"/>
          <p:cNvSpPr/>
          <p:nvPr/>
        </p:nvSpPr>
        <p:spPr>
          <a:xfrm>
            <a:off x="6850063" y="3188097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Embedded software development</a:t>
            </a:r>
            <a:endParaRPr lang="en-US" sz="1167" dirty="0"/>
          </a:p>
        </p:txBody>
      </p:sp>
      <p:sp>
        <p:nvSpPr>
          <p:cNvPr id="14" name="Text 12"/>
          <p:cNvSpPr/>
          <p:nvPr/>
        </p:nvSpPr>
        <p:spPr>
          <a:xfrm>
            <a:off x="6850063" y="3480694"/>
            <a:ext cx="4716264" cy="2401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Telemetry systems</a:t>
            </a:r>
            <a:endParaRPr lang="en-US" sz="1167" dirty="0"/>
          </a:p>
        </p:txBody>
      </p:sp>
      <p:sp>
        <p:nvSpPr>
          <p:cNvPr id="15" name="Text 13"/>
          <p:cNvSpPr/>
          <p:nvPr/>
        </p:nvSpPr>
        <p:spPr>
          <a:xfrm>
            <a:off x="6850063" y="3870821"/>
            <a:ext cx="1974751" cy="2467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17"/>
              </a:lnSpc>
            </a:pPr>
            <a:r>
              <a:rPr lang="en-US" sz="1542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Project Highlights</a:t>
            </a:r>
            <a:endParaRPr lang="en-US" sz="1542" dirty="0"/>
          </a:p>
        </p:txBody>
      </p:sp>
      <p:sp>
        <p:nvSpPr>
          <p:cNvPr id="16" name="Text 14"/>
          <p:cNvSpPr/>
          <p:nvPr/>
        </p:nvSpPr>
        <p:spPr>
          <a:xfrm>
            <a:off x="6850063" y="4267597"/>
            <a:ext cx="4716264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Intel Tiber AI Cloud: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25K+ user onboardings, hybrid GPU orchestration.</a:t>
            </a:r>
            <a:endParaRPr lang="en-US" sz="1167" dirty="0"/>
          </a:p>
        </p:txBody>
      </p:sp>
      <p:sp>
        <p:nvSpPr>
          <p:cNvPr id="17" name="Text 15"/>
          <p:cNvSpPr/>
          <p:nvPr/>
        </p:nvSpPr>
        <p:spPr>
          <a:xfrm>
            <a:off x="6850063" y="4800303"/>
            <a:ext cx="4716264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Aurora Supercomputer: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&gt;1 ExaFLOPS, 10,624 nodes, 21,248 CPUs, 63,744 GPUs.</a:t>
            </a:r>
            <a:endParaRPr lang="en-US" sz="1167" dirty="0"/>
          </a:p>
        </p:txBody>
      </p:sp>
      <p:sp>
        <p:nvSpPr>
          <p:cNvPr id="18" name="Text 16"/>
          <p:cNvSpPr/>
          <p:nvPr/>
        </p:nvSpPr>
        <p:spPr>
          <a:xfrm>
            <a:off x="6850063" y="5333008"/>
            <a:ext cx="4716264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HPC Infrastructure: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Kubernetes orchestration, telemetry rollouts.</a:t>
            </a:r>
            <a:endParaRPr lang="en-US" sz="1167" dirty="0"/>
          </a:p>
        </p:txBody>
      </p:sp>
      <p:sp>
        <p:nvSpPr>
          <p:cNvPr id="19" name="Text 17"/>
          <p:cNvSpPr/>
          <p:nvPr/>
        </p:nvSpPr>
        <p:spPr>
          <a:xfrm>
            <a:off x="6850063" y="5865714"/>
            <a:ext cx="4716264" cy="480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Telemetry System:</a:t>
            </a: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Prometheus + VoltDB, Rapid MQ, petabyte/year anomaly detection.</a:t>
            </a:r>
            <a:endParaRPr lang="en-US" sz="1167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C7F11757-9FD4-41BE-A08E-0BC17EE371BE}"/>
              </a:ext>
            </a:extLst>
          </p:cNvPr>
          <p:cNvSpPr txBox="1">
            <a:spLocks/>
          </p:cNvSpPr>
          <p:nvPr/>
        </p:nvSpPr>
        <p:spPr>
          <a:xfrm>
            <a:off x="838200" y="207964"/>
            <a:ext cx="10334625" cy="92075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>
                <a:solidFill>
                  <a:schemeClr val="tx2"/>
                </a:solidFill>
              </a:rPr>
              <a:t>Interconnect Architecture Comparison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4F409B-4A8F-47E2-991F-76577E33A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2160" y="1887371"/>
            <a:ext cx="6347680" cy="4762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7096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4DB2597-A919-4DA8-A3B3-F88B67A2188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Appendix: Acronyms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EDB6CA2-0C11-44DF-8525-60F9F309E1BA}"/>
              </a:ext>
            </a:extLst>
          </p:cNvPr>
          <p:cNvSpPr txBox="1">
            <a:spLocks/>
          </p:cNvSpPr>
          <p:nvPr/>
        </p:nvSpPr>
        <p:spPr>
          <a:xfrm>
            <a:off x="938213" y="1038226"/>
            <a:ext cx="10515600" cy="4351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tx2"/>
                </a:solidFill>
              </a:rPr>
              <a:t>GPU: Graphics Processing Unit – hardware accelerator for compute and graphics</a:t>
            </a:r>
          </a:p>
          <a:p>
            <a:r>
              <a:rPr lang="en-US" sz="2000" dirty="0">
                <a:solidFill>
                  <a:schemeClr val="tx2"/>
                </a:solidFill>
              </a:rPr>
              <a:t>SM: Streaming Multiprocessor – core compute unit in NVIDIA GPUs</a:t>
            </a:r>
          </a:p>
          <a:p>
            <a:r>
              <a:rPr lang="en-US" sz="2000" dirty="0">
                <a:solidFill>
                  <a:schemeClr val="tx2"/>
                </a:solidFill>
              </a:rPr>
              <a:t>HBM: High‑Bandwidth Memory – fast on‑package memory for GPUs</a:t>
            </a:r>
          </a:p>
          <a:p>
            <a:r>
              <a:rPr lang="en-US" sz="2000" dirty="0">
                <a:solidFill>
                  <a:schemeClr val="tx2"/>
                </a:solidFill>
              </a:rPr>
              <a:t>MIG: Multi‑Instance GPU – NVIDIA feature that partitions a GPU into isolated slices</a:t>
            </a:r>
          </a:p>
          <a:p>
            <a:r>
              <a:rPr lang="en-US" sz="2000" dirty="0">
                <a:solidFill>
                  <a:schemeClr val="tx2"/>
                </a:solidFill>
              </a:rPr>
              <a:t>SR‑IOV: Single Root I/O Virtualization – PCIe technology to virtualize a device into multiple functions</a:t>
            </a:r>
          </a:p>
          <a:p>
            <a:r>
              <a:rPr lang="en-US" sz="2000" dirty="0">
                <a:solidFill>
                  <a:schemeClr val="tx2"/>
                </a:solidFill>
              </a:rPr>
              <a:t>VF: Virtual Function – virtualized GPU instance presented to a VM or container</a:t>
            </a:r>
          </a:p>
          <a:p>
            <a:r>
              <a:rPr lang="en-US" sz="2000" dirty="0">
                <a:solidFill>
                  <a:schemeClr val="tx2"/>
                </a:solidFill>
              </a:rPr>
              <a:t>PF: Physical Function – host‑level GPU function managing all VFs</a:t>
            </a:r>
          </a:p>
          <a:p>
            <a:r>
              <a:rPr lang="en-US" sz="2000" dirty="0">
                <a:solidFill>
                  <a:schemeClr val="tx2"/>
                </a:solidFill>
              </a:rPr>
              <a:t>IOMMU / SMMU: I/O Memory Management Unit / System MMU – hardware for memory protection of DMA</a:t>
            </a:r>
          </a:p>
          <a:p>
            <a:r>
              <a:rPr lang="en-US" sz="2000" dirty="0">
                <a:solidFill>
                  <a:schemeClr val="tx2"/>
                </a:solidFill>
              </a:rPr>
              <a:t>DMA: Direct Memory Access – allows GPU to access host or device memory directly</a:t>
            </a:r>
          </a:p>
          <a:p>
            <a:r>
              <a:rPr lang="en-US" sz="2000" dirty="0">
                <a:solidFill>
                  <a:schemeClr val="tx2"/>
                </a:solidFill>
              </a:rPr>
              <a:t>RAS: Reliability, Availability, and Serviceability – hardware error detection and reporting framework</a:t>
            </a:r>
          </a:p>
          <a:p>
            <a:r>
              <a:rPr lang="en-US" sz="2000" dirty="0">
                <a:solidFill>
                  <a:schemeClr val="tx2"/>
                </a:solidFill>
              </a:rPr>
              <a:t>SMT / Preemption: Simultaneous Multithreading / Preemption – techniques for scheduling and isolating GPU workloads</a:t>
            </a:r>
          </a:p>
        </p:txBody>
      </p:sp>
    </p:spTree>
    <p:extLst>
      <p:ext uri="{BB962C8B-B14F-4D97-AF65-F5344CB8AC3E}">
        <p14:creationId xmlns:p14="http://schemas.microsoft.com/office/powerpoint/2010/main" val="338478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1683644"/>
            <a:ext cx="7839869" cy="51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5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The Challenge: Traditional HPC Limitations</a:t>
            </a:r>
            <a:endParaRPr lang="en-US" sz="3250" dirty="0"/>
          </a:p>
        </p:txBody>
      </p:sp>
      <p:sp>
        <p:nvSpPr>
          <p:cNvPr id="3" name="Shape 1"/>
          <p:cNvSpPr/>
          <p:nvPr/>
        </p:nvSpPr>
        <p:spPr>
          <a:xfrm>
            <a:off x="631924" y="2519164"/>
            <a:ext cx="3537347" cy="1972072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874" y="2519164"/>
            <a:ext cx="76200" cy="19720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66081" y="2696170"/>
            <a:ext cx="2078633" cy="25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Lack of Elasticity</a:t>
            </a:r>
            <a:endParaRPr lang="en-US" sz="1625" dirty="0"/>
          </a:p>
        </p:txBody>
      </p:sp>
      <p:sp>
        <p:nvSpPr>
          <p:cNvPr id="6" name="Text 3"/>
          <p:cNvSpPr/>
          <p:nvPr/>
        </p:nvSpPr>
        <p:spPr>
          <a:xfrm>
            <a:off x="866081" y="3050680"/>
            <a:ext cx="3126184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Traditional HPC clusters had fixed resource allocation, lacking dynamic scalability. Resources idled during low utilization; jobs queued during peak.</a:t>
            </a:r>
            <a:endParaRPr lang="en-US" sz="1208" dirty="0"/>
          </a:p>
        </p:txBody>
      </p:sp>
      <p:sp>
        <p:nvSpPr>
          <p:cNvPr id="7" name="Shape 4"/>
          <p:cNvSpPr/>
          <p:nvPr/>
        </p:nvSpPr>
        <p:spPr>
          <a:xfrm>
            <a:off x="4327228" y="2519164"/>
            <a:ext cx="3537446" cy="1972072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8178" y="2519164"/>
            <a:ext cx="76200" cy="197207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561383" y="2696170"/>
            <a:ext cx="2323902" cy="25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Poor Resource Efficiency</a:t>
            </a:r>
            <a:endParaRPr lang="en-US" sz="1625" dirty="0"/>
          </a:p>
        </p:txBody>
      </p:sp>
      <p:sp>
        <p:nvSpPr>
          <p:cNvPr id="10" name="Text 6"/>
          <p:cNvSpPr/>
          <p:nvPr/>
        </p:nvSpPr>
        <p:spPr>
          <a:xfrm>
            <a:off x="4561384" y="3050680"/>
            <a:ext cx="3126283" cy="1263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Static provisioning resulted in over- or underprovisioning, creating bottlenecks. Suboptimal GPU utilization meant expensive hardware was underutilized.</a:t>
            </a:r>
            <a:endParaRPr lang="en-US" sz="1208" dirty="0"/>
          </a:p>
        </p:txBody>
      </p:sp>
      <p:sp>
        <p:nvSpPr>
          <p:cNvPr id="11" name="Shape 7"/>
          <p:cNvSpPr/>
          <p:nvPr/>
        </p:nvSpPr>
        <p:spPr>
          <a:xfrm>
            <a:off x="8022630" y="2519164"/>
            <a:ext cx="3537347" cy="1972072"/>
          </a:xfrm>
          <a:prstGeom prst="roundRect">
            <a:avLst>
              <a:gd name="adj" fmla="val 4637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5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3580" y="2519164"/>
            <a:ext cx="76200" cy="1972072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256786" y="2696170"/>
            <a:ext cx="2078633" cy="2597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042"/>
              </a:lnSpc>
            </a:pPr>
            <a:r>
              <a:rPr lang="en-US" sz="1625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Integration Gaps</a:t>
            </a:r>
            <a:endParaRPr lang="en-US" sz="1625" dirty="0"/>
          </a:p>
        </p:txBody>
      </p:sp>
      <p:sp>
        <p:nvSpPr>
          <p:cNvPr id="14" name="Text 9"/>
          <p:cNvSpPr/>
          <p:nvPr/>
        </p:nvSpPr>
        <p:spPr>
          <a:xfrm>
            <a:off x="8256786" y="3050680"/>
            <a:ext cx="3126184" cy="12635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HPC and AI workloads were siloed, using separate orchestration systems. No unified platform connected traditional batch scheduling with cloud-native container orchestration.</a:t>
            </a:r>
            <a:endParaRPr lang="en-US" sz="1208" dirty="0"/>
          </a:p>
        </p:txBody>
      </p:sp>
      <p:sp>
        <p:nvSpPr>
          <p:cNvPr id="15" name="Text 10"/>
          <p:cNvSpPr/>
          <p:nvPr/>
        </p:nvSpPr>
        <p:spPr>
          <a:xfrm>
            <a:off x="631924" y="4668937"/>
            <a:ext cx="10928152" cy="505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Strategic Goal: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Integrate HPC batch workloads and AI training jobs into a unified, elastic, cloud-native infrastructure that delivers both reliability and performance at scale.</a:t>
            </a:r>
            <a:endParaRPr lang="en-US" sz="1208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5" y="529034"/>
            <a:ext cx="6938764" cy="467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667"/>
              </a:lnSpc>
            </a:pPr>
            <a:r>
              <a:rPr lang="en-US" sz="2917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Solution: Elastic Kubernetes Pods for HPC</a:t>
            </a:r>
            <a:endParaRPr lang="en-US" sz="2917" dirty="0"/>
          </a:p>
        </p:txBody>
      </p:sp>
      <p:sp>
        <p:nvSpPr>
          <p:cNvPr id="3" name="Text 1"/>
          <p:cNvSpPr/>
          <p:nvPr/>
        </p:nvSpPr>
        <p:spPr>
          <a:xfrm>
            <a:off x="631924" y="1352055"/>
            <a:ext cx="2244923" cy="2805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08"/>
              </a:lnSpc>
            </a:pPr>
            <a:r>
              <a:rPr lang="en-US" sz="175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Architecture Overview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631924" y="1774825"/>
            <a:ext cx="5290642" cy="13644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Our solution introduces </a:t>
            </a:r>
            <a:r>
              <a:rPr lang="en-US" sz="1083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Elastic Kubernetes Pods (EKP)</a:t>
            </a:r>
            <a:r>
              <a:rPr lang="en-US" sz="1083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— a hybrid orchestration model that enables Slurm workload manager to dynamically provision Kubernetes pods as compute nodes. Instead of waiting for bare-metal or VM provisioning, Slurm launches containerized compute pods on-demand, executes jobs, and tears down resources automatically.</a:t>
            </a:r>
            <a:endParaRPr lang="en-US" sz="1083" dirty="0"/>
          </a:p>
        </p:txBody>
      </p:sp>
      <p:sp>
        <p:nvSpPr>
          <p:cNvPr id="5" name="Text 3"/>
          <p:cNvSpPr/>
          <p:nvPr/>
        </p:nvSpPr>
        <p:spPr>
          <a:xfrm>
            <a:off x="631924" y="3267174"/>
            <a:ext cx="5290642" cy="6822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Key Innovation:</a:t>
            </a:r>
            <a:r>
              <a:rPr lang="en-US" sz="1083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This approach merges HPC-style batch scheduling with elastic, container-based resource management, delivering cloud-native benefits to traditional HPC workflows.</a:t>
            </a:r>
            <a:endParaRPr lang="en-US" sz="1083" dirty="0"/>
          </a:p>
        </p:txBody>
      </p:sp>
      <p:sp>
        <p:nvSpPr>
          <p:cNvPr id="6" name="Text 4"/>
          <p:cNvSpPr/>
          <p:nvPr/>
        </p:nvSpPr>
        <p:spPr>
          <a:xfrm>
            <a:off x="6275785" y="1369815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01</a:t>
            </a:r>
            <a:endParaRPr lang="en-US" sz="1083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1592362"/>
            <a:ext cx="5290642" cy="1905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6275784" y="1701503"/>
            <a:ext cx="2878038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User submits job via Jupyter or CLI</a:t>
            </a:r>
            <a:endParaRPr lang="en-US" sz="1458" dirty="0"/>
          </a:p>
        </p:txBody>
      </p:sp>
      <p:sp>
        <p:nvSpPr>
          <p:cNvPr id="9" name="Text 6"/>
          <p:cNvSpPr/>
          <p:nvPr/>
        </p:nvSpPr>
        <p:spPr>
          <a:xfrm>
            <a:off x="6275785" y="2184103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02</a:t>
            </a:r>
            <a:endParaRPr lang="en-US" sz="1083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2392462"/>
            <a:ext cx="5290642" cy="1905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6275784" y="2515791"/>
            <a:ext cx="2779613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Slurm Controller receives request</a:t>
            </a:r>
            <a:endParaRPr lang="en-US" sz="1458" dirty="0"/>
          </a:p>
        </p:txBody>
      </p:sp>
      <p:sp>
        <p:nvSpPr>
          <p:cNvPr id="12" name="Text 8"/>
          <p:cNvSpPr/>
          <p:nvPr/>
        </p:nvSpPr>
        <p:spPr>
          <a:xfrm>
            <a:off x="6275785" y="2998391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03</a:t>
            </a:r>
            <a:endParaRPr lang="en-US" sz="1083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3192562"/>
            <a:ext cx="5290642" cy="1905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6275785" y="3330079"/>
            <a:ext cx="3086894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Kubernetes provisions compute pods</a:t>
            </a:r>
            <a:endParaRPr lang="en-US" sz="1458" dirty="0"/>
          </a:p>
        </p:txBody>
      </p:sp>
      <p:sp>
        <p:nvSpPr>
          <p:cNvPr id="15" name="Text 10"/>
          <p:cNvSpPr/>
          <p:nvPr/>
        </p:nvSpPr>
        <p:spPr>
          <a:xfrm>
            <a:off x="6275785" y="3812680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04</a:t>
            </a:r>
            <a:endParaRPr lang="en-US" sz="1083" dirty="0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3992662"/>
            <a:ext cx="5290642" cy="1905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275784" y="4144368"/>
            <a:ext cx="2939753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Pods execute workload with slurmd</a:t>
            </a:r>
            <a:endParaRPr lang="en-US" sz="1458" dirty="0"/>
          </a:p>
        </p:txBody>
      </p:sp>
      <p:sp>
        <p:nvSpPr>
          <p:cNvPr id="18" name="Text 12"/>
          <p:cNvSpPr/>
          <p:nvPr/>
        </p:nvSpPr>
        <p:spPr>
          <a:xfrm>
            <a:off x="6275785" y="4626968"/>
            <a:ext cx="142181" cy="177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dirty="0">
                <a:solidFill>
                  <a:srgbClr val="384653"/>
                </a:solidFill>
                <a:ea typeface="Barlow Light" pitchFamily="34" charset="-122"/>
                <a:cs typeface="Barlow Light" pitchFamily="34" charset="-120"/>
              </a:rPr>
              <a:t>05</a:t>
            </a:r>
            <a:endParaRPr lang="en-US" sz="1083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784" y="4792762"/>
            <a:ext cx="5290642" cy="1905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6275784" y="4958656"/>
            <a:ext cx="3157042" cy="233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33"/>
              </a:lnSpc>
            </a:pPr>
            <a:r>
              <a:rPr lang="en-US" sz="1458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Resources terminate post-completion</a:t>
            </a:r>
            <a:endParaRPr lang="en-US" sz="1458" dirty="0"/>
          </a:p>
        </p:txBody>
      </p:sp>
      <p:sp>
        <p:nvSpPr>
          <p:cNvPr id="21" name="Shape 14"/>
          <p:cNvSpPr/>
          <p:nvPr/>
        </p:nvSpPr>
        <p:spPr>
          <a:xfrm>
            <a:off x="631924" y="5619082"/>
            <a:ext cx="10928152" cy="24110"/>
          </a:xfrm>
          <a:prstGeom prst="rect">
            <a:avLst/>
          </a:prstGeom>
          <a:solidFill>
            <a:srgbClr val="384653">
              <a:alpha val="50000"/>
            </a:srgbClr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22" name="Text 15"/>
          <p:cNvSpPr/>
          <p:nvPr/>
        </p:nvSpPr>
        <p:spPr>
          <a:xfrm>
            <a:off x="631924" y="5874048"/>
            <a:ext cx="10928152" cy="4548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750"/>
              </a:lnSpc>
            </a:pPr>
            <a:r>
              <a:rPr lang="en-US" sz="1083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Technical Specifications:</a:t>
            </a:r>
            <a:r>
              <a:rPr lang="en-US" sz="1083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50 compute nodes | 400 GPUs | 200 Gbps network fabric | 1TB RAM per node | 128GB HBM per GPU | NFS/ZFS shared volumes | Support for 2 parallel jobs per GPU | 8 HPC parallel jobs per user</a:t>
            </a:r>
            <a:endParaRPr lang="en-US" sz="108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496" y="349548"/>
            <a:ext cx="6146205" cy="3136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58"/>
              </a:lnSpc>
            </a:pPr>
            <a:r>
              <a:rPr lang="en-US" sz="19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Architecture Evolution: From Bare Metal to Elastic Pods</a:t>
            </a:r>
            <a:endParaRPr lang="en-US" sz="1958" dirty="0"/>
          </a:p>
        </p:txBody>
      </p:sp>
      <p:sp>
        <p:nvSpPr>
          <p:cNvPr id="3" name="Text 1"/>
          <p:cNvSpPr/>
          <p:nvPr/>
        </p:nvSpPr>
        <p:spPr>
          <a:xfrm>
            <a:off x="508496" y="901502"/>
            <a:ext cx="1505545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Previous State</a:t>
            </a:r>
            <a:endParaRPr lang="en-US" sz="1167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496" y="1196876"/>
            <a:ext cx="4400878" cy="4554835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8496" y="5858967"/>
            <a:ext cx="5243017" cy="304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Traditional architecture relied on bare-metal servers with static provisioning. Jobs waited in queue for physical resources to become available, leading to poor utilization and extended wait times.</a:t>
            </a:r>
            <a:endParaRPr lang="en-US" sz="1000" dirty="0"/>
          </a:p>
        </p:txBody>
      </p:sp>
      <p:sp>
        <p:nvSpPr>
          <p:cNvPr id="6" name="Text 3"/>
          <p:cNvSpPr/>
          <p:nvPr/>
        </p:nvSpPr>
        <p:spPr>
          <a:xfrm>
            <a:off x="5990432" y="901502"/>
            <a:ext cx="1529557" cy="188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8"/>
              </a:lnSpc>
            </a:pPr>
            <a:r>
              <a:rPr lang="en-US" sz="1167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Current State with EKP</a:t>
            </a:r>
            <a:endParaRPr lang="en-US" sz="1167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432" y="1196876"/>
            <a:ext cx="5747858" cy="4359176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038967" y="5858967"/>
            <a:ext cx="5699323" cy="3049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Modern elastic architecture leverages Kubernetes pod orchestration. Compute resources provision dynamically in seconds, scale based on demand, and terminate automatically, maximizing efficiency and throughput.</a:t>
            </a:r>
            <a:endParaRPr lang="en-US" sz="1000" dirty="0"/>
          </a:p>
        </p:txBody>
      </p:sp>
      <p:sp>
        <p:nvSpPr>
          <p:cNvPr id="9" name="Text 5"/>
          <p:cNvSpPr/>
          <p:nvPr/>
        </p:nvSpPr>
        <p:spPr>
          <a:xfrm>
            <a:off x="508496" y="6356946"/>
            <a:ext cx="11175008" cy="1524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67"/>
              </a:lnSpc>
            </a:pP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Transformation Impact: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Migration from static bare-metal provisioning to dynamic pod orchestration reduced job start times by 50% while improving GPU utilization by 3×.</a:t>
            </a:r>
            <a:endParaRPr lang="en-US" sz="1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363439" y="173075"/>
            <a:ext cx="5405438" cy="337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25"/>
              </a:lnSpc>
            </a:pPr>
            <a:r>
              <a:rPr lang="en-US" sz="2125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System Architecture: Component Interaction</a:t>
            </a:r>
            <a:endParaRPr lang="en-US" sz="2125" dirty="0"/>
          </a:p>
        </p:txBody>
      </p:sp>
      <p:sp>
        <p:nvSpPr>
          <p:cNvPr id="4" name="Shape 1"/>
          <p:cNvSpPr/>
          <p:nvPr/>
        </p:nvSpPr>
        <p:spPr>
          <a:xfrm>
            <a:off x="690612" y="4292303"/>
            <a:ext cx="3574257" cy="1187450"/>
          </a:xfrm>
          <a:prstGeom prst="roundRect">
            <a:avLst>
              <a:gd name="adj" fmla="val 129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00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554" y="4401245"/>
            <a:ext cx="307975" cy="307975"/>
          </a:xfrm>
          <a:prstGeom prst="rect">
            <a:avLst/>
          </a:prstGeom>
        </p:spPr>
      </p:pic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4188" y="4485879"/>
            <a:ext cx="138608" cy="138608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99555" y="4811812"/>
            <a:ext cx="1351161" cy="168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Slurm Controller</a:t>
            </a:r>
            <a:endParaRPr lang="en-US" sz="1000" dirty="0"/>
          </a:p>
        </p:txBody>
      </p:sp>
      <p:sp>
        <p:nvSpPr>
          <p:cNvPr id="8" name="Text 3"/>
          <p:cNvSpPr/>
          <p:nvPr/>
        </p:nvSpPr>
        <p:spPr>
          <a:xfrm>
            <a:off x="799554" y="5042198"/>
            <a:ext cx="3356372" cy="328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Manages job queues, triggers elastic provisioning, communicates with Kubernetes, monitors jobs.</a:t>
            </a:r>
            <a:endParaRPr lang="en-US" sz="1000" dirty="0"/>
          </a:p>
        </p:txBody>
      </p:sp>
      <p:sp>
        <p:nvSpPr>
          <p:cNvPr id="9" name="Shape 4"/>
          <p:cNvSpPr/>
          <p:nvPr/>
        </p:nvSpPr>
        <p:spPr>
          <a:xfrm>
            <a:off x="4367460" y="4292303"/>
            <a:ext cx="3574356" cy="1187450"/>
          </a:xfrm>
          <a:prstGeom prst="roundRect">
            <a:avLst>
              <a:gd name="adj" fmla="val 129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00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6403" y="4401245"/>
            <a:ext cx="307975" cy="307975"/>
          </a:xfrm>
          <a:prstGeom prst="rect">
            <a:avLst/>
          </a:prstGeom>
        </p:spPr>
      </p:pic>
      <p:pic>
        <p:nvPicPr>
          <p:cNvPr id="11" name="Image 4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61036" y="4485879"/>
            <a:ext cx="138608" cy="138608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4476403" y="4811812"/>
            <a:ext cx="1351161" cy="168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Kubernetes Cluster</a:t>
            </a:r>
            <a:endParaRPr lang="en-US" sz="1000" dirty="0"/>
          </a:p>
        </p:txBody>
      </p:sp>
      <p:sp>
        <p:nvSpPr>
          <p:cNvPr id="13" name="Text 6"/>
          <p:cNvSpPr/>
          <p:nvPr/>
        </p:nvSpPr>
        <p:spPr>
          <a:xfrm>
            <a:off x="4476403" y="5042198"/>
            <a:ext cx="3356471" cy="328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Schedules compute pods, provides elastic scaling, manages pod lifecycle and cleanup.</a:t>
            </a:r>
            <a:endParaRPr lang="en-US" sz="1000" dirty="0"/>
          </a:p>
        </p:txBody>
      </p:sp>
      <p:sp>
        <p:nvSpPr>
          <p:cNvPr id="14" name="Shape 7"/>
          <p:cNvSpPr/>
          <p:nvPr/>
        </p:nvSpPr>
        <p:spPr>
          <a:xfrm>
            <a:off x="8044407" y="4292303"/>
            <a:ext cx="3574257" cy="1187450"/>
          </a:xfrm>
          <a:prstGeom prst="roundRect">
            <a:avLst>
              <a:gd name="adj" fmla="val 1297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  <p:txBody>
          <a:bodyPr/>
          <a:lstStyle/>
          <a:p>
            <a:endParaRPr lang="en-US" sz="100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53350" y="4401245"/>
            <a:ext cx="307975" cy="307975"/>
          </a:xfrm>
          <a:prstGeom prst="rect">
            <a:avLst/>
          </a:prstGeom>
        </p:spPr>
      </p:pic>
      <p:pic>
        <p:nvPicPr>
          <p:cNvPr id="16" name="Image 6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37984" y="4485879"/>
            <a:ext cx="138608" cy="138608"/>
          </a:xfrm>
          <a:prstGeom prst="rect">
            <a:avLst/>
          </a:prstGeom>
        </p:spPr>
      </p:pic>
      <p:sp>
        <p:nvSpPr>
          <p:cNvPr id="17" name="Text 8"/>
          <p:cNvSpPr/>
          <p:nvPr/>
        </p:nvSpPr>
        <p:spPr>
          <a:xfrm>
            <a:off x="8153350" y="4811812"/>
            <a:ext cx="1351161" cy="168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Elastic Compute Pods</a:t>
            </a:r>
            <a:endParaRPr lang="en-US" sz="1000" dirty="0"/>
          </a:p>
        </p:txBody>
      </p:sp>
      <p:sp>
        <p:nvSpPr>
          <p:cNvPr id="18" name="Text 9"/>
          <p:cNvSpPr/>
          <p:nvPr/>
        </p:nvSpPr>
        <p:spPr>
          <a:xfrm>
            <a:off x="8153350" y="5042198"/>
            <a:ext cx="3356372" cy="3286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Run slurmd daemon, register as compute nodes, execute workloads, terminate post-job.</a:t>
            </a:r>
            <a:endParaRPr lang="en-US" sz="1000" dirty="0"/>
          </a:p>
        </p:txBody>
      </p:sp>
      <p:sp>
        <p:nvSpPr>
          <p:cNvPr id="19" name="Text 10"/>
          <p:cNvSpPr/>
          <p:nvPr/>
        </p:nvSpPr>
        <p:spPr>
          <a:xfrm>
            <a:off x="690612" y="5595243"/>
            <a:ext cx="10928152" cy="1643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292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Each pod runs a lightweight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slurmd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daemon, dynamically joining the Slurm cluster as a compute node capable of executing MPI, GPU, and HPC workloads, terminating automatically post-job.</a:t>
            </a:r>
            <a:endParaRPr lang="en-US" sz="1000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0040B66-E41F-5BD0-1722-BD0ADDFD41A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10382" y="780309"/>
            <a:ext cx="7841038" cy="312857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476" y="368796"/>
            <a:ext cx="4206677" cy="252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50"/>
              </a:lnSpc>
            </a:pPr>
            <a:r>
              <a:rPr lang="en-US" sz="1792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Implementation: Configuration Highlights</a:t>
            </a:r>
            <a:endParaRPr lang="en-US" sz="1792" dirty="0"/>
          </a:p>
        </p:txBody>
      </p:sp>
      <p:sp>
        <p:nvSpPr>
          <p:cNvPr id="3" name="Text 1"/>
          <p:cNvSpPr/>
          <p:nvPr/>
        </p:nvSpPr>
        <p:spPr>
          <a:xfrm>
            <a:off x="536476" y="873523"/>
            <a:ext cx="1915418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1: Build or pull a Slurm Pod Image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536476" y="1104007"/>
            <a:ext cx="5453162" cy="24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Create container image with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slurmd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,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munge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authentication, and minimal dependencies. Store in ECR image repository for deployment. Configure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slurm.conf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to point to the controller.</a:t>
            </a:r>
            <a:endParaRPr lang="en-US" sz="1000" dirty="0"/>
          </a:p>
        </p:txBody>
      </p:sp>
      <p:sp>
        <p:nvSpPr>
          <p:cNvPr id="5" name="Text 3"/>
          <p:cNvSpPr/>
          <p:nvPr/>
        </p:nvSpPr>
        <p:spPr>
          <a:xfrm>
            <a:off x="536476" y="1470125"/>
            <a:ext cx="2720578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2: Create Kubernetes Service Account and RBAC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536476" y="1700609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Give Slurm permission to create pods using the following Kubernetes YAML configurations:</a:t>
            </a:r>
            <a:endParaRPr lang="en-US" sz="1000" dirty="0"/>
          </a:p>
        </p:txBody>
      </p:sp>
      <p:sp>
        <p:nvSpPr>
          <p:cNvPr id="7" name="Shape 5"/>
          <p:cNvSpPr/>
          <p:nvPr/>
        </p:nvSpPr>
        <p:spPr>
          <a:xfrm>
            <a:off x="536476" y="1938140"/>
            <a:ext cx="5453162" cy="3916594"/>
          </a:xfrm>
          <a:prstGeom prst="roundRect">
            <a:avLst>
              <a:gd name="adj" fmla="val 2935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Shape 6"/>
          <p:cNvSpPr/>
          <p:nvPr/>
        </p:nvSpPr>
        <p:spPr>
          <a:xfrm>
            <a:off x="532210" y="1938140"/>
            <a:ext cx="5461694" cy="3916594"/>
          </a:xfrm>
          <a:prstGeom prst="roundRect">
            <a:avLst>
              <a:gd name="adj" fmla="val 29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619323" y="2003525"/>
            <a:ext cx="5287467" cy="38016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1000" dirty="0" err="1"/>
              <a:t>apiVersion</a:t>
            </a:r>
            <a:r>
              <a:rPr lang="en-US" sz="1000" dirty="0"/>
              <a:t>: rbac.authorization.k8s.io/v1</a:t>
            </a:r>
          </a:p>
          <a:p>
            <a:r>
              <a:rPr lang="en-US" sz="1000" dirty="0"/>
              <a:t>kind: Role</a:t>
            </a:r>
          </a:p>
          <a:p>
            <a:r>
              <a:rPr lang="en-US" sz="1000" dirty="0"/>
              <a:t>metadata:</a:t>
            </a:r>
          </a:p>
          <a:p>
            <a:r>
              <a:rPr lang="en-US" sz="1000" dirty="0"/>
              <a:t>name: </a:t>
            </a:r>
            <a:r>
              <a:rPr lang="en-US" sz="1000" dirty="0" err="1"/>
              <a:t>slurm</a:t>
            </a:r>
            <a:r>
              <a:rPr lang="en-US" sz="1000" dirty="0"/>
              <a:t>-elastic</a:t>
            </a:r>
          </a:p>
          <a:p>
            <a:r>
              <a:rPr lang="en-US" sz="1000" dirty="0"/>
              <a:t> </a:t>
            </a:r>
          </a:p>
          <a:p>
            <a:r>
              <a:rPr lang="en-US" sz="1000" dirty="0"/>
              <a:t>rules:</a:t>
            </a:r>
          </a:p>
          <a:p>
            <a:r>
              <a:rPr lang="en-US" sz="1000" dirty="0"/>
              <a:t>- </a:t>
            </a:r>
            <a:r>
              <a:rPr lang="en-US" sz="1000" dirty="0" err="1"/>
              <a:t>apiGroups</a:t>
            </a:r>
            <a:r>
              <a:rPr lang="en-US" sz="1000" dirty="0"/>
              <a:t>: [""]</a:t>
            </a:r>
          </a:p>
          <a:p>
            <a:r>
              <a:rPr lang="en-US" sz="1000" dirty="0"/>
              <a:t>  resources: ["pods"]</a:t>
            </a:r>
          </a:p>
          <a:p>
            <a:r>
              <a:rPr lang="en-US" sz="1000" dirty="0"/>
              <a:t>  verbs: ["create", "delete", "list", "get"]</a:t>
            </a:r>
          </a:p>
          <a:p>
            <a:r>
              <a:rPr lang="en-US" sz="1000" dirty="0"/>
              <a:t>---</a:t>
            </a:r>
          </a:p>
          <a:p>
            <a:r>
              <a:rPr lang="en-US" sz="1000" dirty="0" err="1"/>
              <a:t>apiVersion</a:t>
            </a:r>
            <a:r>
              <a:rPr lang="en-US" sz="1000" dirty="0"/>
              <a:t>: rbac.authorization.k8s.io/v1</a:t>
            </a:r>
          </a:p>
          <a:p>
            <a:r>
              <a:rPr lang="en-US" sz="1000" dirty="0"/>
              <a:t>kind: </a:t>
            </a:r>
            <a:r>
              <a:rPr lang="en-US" sz="1000" dirty="0" err="1"/>
              <a:t>RoleBinding</a:t>
            </a:r>
            <a:endParaRPr lang="en-US" sz="1000" dirty="0"/>
          </a:p>
          <a:p>
            <a:r>
              <a:rPr lang="en-US" sz="1000" dirty="0"/>
              <a:t>metadata:</a:t>
            </a:r>
          </a:p>
          <a:p>
            <a:r>
              <a:rPr lang="en-US" sz="1000" dirty="0"/>
              <a:t>  name: </a:t>
            </a:r>
            <a:r>
              <a:rPr lang="en-US" sz="1000" dirty="0" err="1"/>
              <a:t>slurm</a:t>
            </a:r>
            <a:r>
              <a:rPr lang="en-US" sz="1000" dirty="0"/>
              <a:t>-elastic-binding</a:t>
            </a:r>
          </a:p>
          <a:p>
            <a:r>
              <a:rPr lang="en-US" sz="1000" dirty="0" err="1"/>
              <a:t>roleRef</a:t>
            </a:r>
            <a:r>
              <a:rPr lang="en-US" sz="1000" dirty="0"/>
              <a:t>:</a:t>
            </a:r>
          </a:p>
          <a:p>
            <a:r>
              <a:rPr lang="en-US" sz="1000" dirty="0"/>
              <a:t>  kind: Role</a:t>
            </a:r>
          </a:p>
          <a:p>
            <a:r>
              <a:rPr lang="en-US" sz="1000" dirty="0"/>
              <a:t>  name: </a:t>
            </a:r>
            <a:r>
              <a:rPr lang="en-US" sz="1000" dirty="0" err="1"/>
              <a:t>slurm</a:t>
            </a:r>
            <a:r>
              <a:rPr lang="en-US" sz="1000" dirty="0"/>
              <a:t>-elastic</a:t>
            </a:r>
          </a:p>
          <a:p>
            <a:r>
              <a:rPr lang="en-US" sz="1000" dirty="0"/>
              <a:t>  </a:t>
            </a:r>
            <a:r>
              <a:rPr lang="en-US" sz="1000" dirty="0" err="1"/>
              <a:t>apiGroup</a:t>
            </a:r>
            <a:r>
              <a:rPr lang="en-US" sz="1000" dirty="0"/>
              <a:t>: rbac.authorization.k8s.io</a:t>
            </a:r>
          </a:p>
          <a:p>
            <a:r>
              <a:rPr lang="en-US" sz="1000" dirty="0"/>
              <a:t>subjects:</a:t>
            </a:r>
          </a:p>
          <a:p>
            <a:r>
              <a:rPr lang="en-US" sz="1000" dirty="0"/>
              <a:t>- kind: </a:t>
            </a:r>
            <a:r>
              <a:rPr lang="en-US" sz="1000" dirty="0" err="1"/>
              <a:t>ServiceAccount</a:t>
            </a:r>
            <a:endParaRPr lang="en-US" sz="1000" dirty="0"/>
          </a:p>
          <a:p>
            <a:r>
              <a:rPr lang="en-US" sz="1000" dirty="0"/>
              <a:t>  name: </a:t>
            </a:r>
            <a:r>
              <a:rPr lang="en-US" sz="1000" dirty="0" err="1"/>
              <a:t>slurm</a:t>
            </a:r>
            <a:endParaRPr lang="en-US" sz="1000" dirty="0"/>
          </a:p>
          <a:p>
            <a:r>
              <a:rPr lang="en-US" sz="1000" dirty="0"/>
              <a:t>  namespace: default</a:t>
            </a:r>
          </a:p>
          <a:p>
            <a:pPr>
              <a:lnSpc>
                <a:spcPts val="1083"/>
              </a:lnSpc>
            </a:pP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6208712" y="873523"/>
            <a:ext cx="2348707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3: Configure slurm.conf for Elastic Nodes</a:t>
            </a:r>
            <a:endParaRPr lang="en-US" sz="1000" dirty="0"/>
          </a:p>
        </p:txBody>
      </p:sp>
      <p:sp>
        <p:nvSpPr>
          <p:cNvPr id="11" name="Text 9"/>
          <p:cNvSpPr/>
          <p:nvPr/>
        </p:nvSpPr>
        <p:spPr>
          <a:xfrm>
            <a:off x="6208712" y="1104007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Update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slurm.conf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with elastic node definitions. Add the following example snippet:</a:t>
            </a:r>
            <a:endParaRPr lang="en-US" sz="1000" dirty="0"/>
          </a:p>
        </p:txBody>
      </p:sp>
      <p:sp>
        <p:nvSpPr>
          <p:cNvPr id="12" name="Shape 10"/>
          <p:cNvSpPr/>
          <p:nvPr/>
        </p:nvSpPr>
        <p:spPr>
          <a:xfrm>
            <a:off x="6208712" y="1341537"/>
            <a:ext cx="5453162" cy="482858"/>
          </a:xfrm>
          <a:prstGeom prst="roundRect">
            <a:avLst>
              <a:gd name="adj" fmla="val 2381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13" name="Shape 11"/>
          <p:cNvSpPr/>
          <p:nvPr/>
        </p:nvSpPr>
        <p:spPr>
          <a:xfrm>
            <a:off x="6291561" y="1352450"/>
            <a:ext cx="5461694" cy="549845"/>
          </a:xfrm>
          <a:prstGeom prst="roundRect">
            <a:avLst>
              <a:gd name="adj" fmla="val 2381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14" name="Text 12"/>
          <p:cNvSpPr/>
          <p:nvPr/>
        </p:nvSpPr>
        <p:spPr>
          <a:xfrm>
            <a:off x="6291560" y="1406921"/>
            <a:ext cx="5287467" cy="482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 slurm.conf snippet for elastic nodes</a:t>
            </a:r>
          </a:p>
          <a:p>
            <a:pPr>
              <a:lnSpc>
                <a:spcPts val="1083"/>
              </a:lnSpc>
            </a:pPr>
            <a:r>
              <a:rPr lang="en-US" sz="1000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NodeName</a:t>
            </a: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=elastic[1-100] State=CLOUD</a:t>
            </a:r>
          </a:p>
          <a:p>
            <a:pPr>
              <a:lnSpc>
                <a:spcPts val="1083"/>
              </a:lnSpc>
            </a:pPr>
            <a:r>
              <a:rPr lang="en-US" sz="1000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PartitionName</a:t>
            </a: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=ekp Nodes=elastic[1-100] Default=YES </a:t>
            </a:r>
          </a:p>
          <a:p>
            <a:pPr>
              <a:lnSpc>
                <a:spcPts val="1083"/>
              </a:lnSpc>
            </a:pPr>
            <a:r>
              <a:rPr lang="en-US" sz="1000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MaxTime</a:t>
            </a: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=INFINITE State=UP</a:t>
            </a:r>
            <a:endParaRPr lang="en-US" sz="1000" dirty="0"/>
          </a:p>
        </p:txBody>
      </p:sp>
      <p:sp>
        <p:nvSpPr>
          <p:cNvPr id="15" name="Text 13"/>
          <p:cNvSpPr/>
          <p:nvPr/>
        </p:nvSpPr>
        <p:spPr>
          <a:xfrm>
            <a:off x="6208713" y="2026941"/>
            <a:ext cx="1611709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4: Add Slurm Prolog Plugin</a:t>
            </a:r>
            <a:endParaRPr lang="en-US" sz="1000" dirty="0"/>
          </a:p>
        </p:txBody>
      </p:sp>
      <p:sp>
        <p:nvSpPr>
          <p:cNvPr id="16" name="Text 14"/>
          <p:cNvSpPr/>
          <p:nvPr/>
        </p:nvSpPr>
        <p:spPr>
          <a:xfrm>
            <a:off x="6208712" y="2219325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Configure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slurm.conf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to use a Prolog script for dynamic pod provisioning. Example:</a:t>
            </a:r>
            <a:endParaRPr lang="en-US" sz="1000" dirty="0"/>
          </a:p>
        </p:txBody>
      </p:sp>
      <p:sp>
        <p:nvSpPr>
          <p:cNvPr id="17" name="Shape 15"/>
          <p:cNvSpPr/>
          <p:nvPr/>
        </p:nvSpPr>
        <p:spPr>
          <a:xfrm>
            <a:off x="6208712" y="2456855"/>
            <a:ext cx="5453162" cy="360225"/>
          </a:xfrm>
          <a:prstGeom prst="roundRect">
            <a:avLst>
              <a:gd name="adj" fmla="val 3191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18" name="Shape 16"/>
          <p:cNvSpPr/>
          <p:nvPr/>
        </p:nvSpPr>
        <p:spPr>
          <a:xfrm>
            <a:off x="6204446" y="2456855"/>
            <a:ext cx="5461694" cy="360225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19" name="Text 17"/>
          <p:cNvSpPr/>
          <p:nvPr/>
        </p:nvSpPr>
        <p:spPr>
          <a:xfrm>
            <a:off x="6291560" y="2522240"/>
            <a:ext cx="5287467" cy="24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 slurm.conf snippet for prologProlog=/etc/slurm/prolog.sh</a:t>
            </a:r>
            <a:endParaRPr lang="en-US" sz="1000" dirty="0"/>
          </a:p>
        </p:txBody>
      </p:sp>
      <p:sp>
        <p:nvSpPr>
          <p:cNvPr id="20" name="Text 18"/>
          <p:cNvSpPr/>
          <p:nvPr/>
        </p:nvSpPr>
        <p:spPr>
          <a:xfrm>
            <a:off x="6208712" y="2964656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Example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prolog.sh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script (simplified):</a:t>
            </a:r>
            <a:endParaRPr lang="en-US" sz="1000" dirty="0"/>
          </a:p>
        </p:txBody>
      </p:sp>
      <p:sp>
        <p:nvSpPr>
          <p:cNvPr id="21" name="Shape 19"/>
          <p:cNvSpPr/>
          <p:nvPr/>
        </p:nvSpPr>
        <p:spPr>
          <a:xfrm>
            <a:off x="6208712" y="3202186"/>
            <a:ext cx="5453162" cy="728125"/>
          </a:xfrm>
          <a:prstGeom prst="roundRect">
            <a:avLst>
              <a:gd name="adj" fmla="val 15790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22" name="Shape 20"/>
          <p:cNvSpPr/>
          <p:nvPr/>
        </p:nvSpPr>
        <p:spPr>
          <a:xfrm>
            <a:off x="6204446" y="3202186"/>
            <a:ext cx="5461694" cy="728125"/>
          </a:xfrm>
          <a:prstGeom prst="roundRect">
            <a:avLst>
              <a:gd name="adj" fmla="val 1579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23" name="Text 21"/>
          <p:cNvSpPr/>
          <p:nvPr/>
        </p:nvSpPr>
        <p:spPr>
          <a:xfrm>
            <a:off x="6291560" y="3267572"/>
            <a:ext cx="5287467" cy="6131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#!/bin/bash# Example prolog.sh scriptNODELIST=$SLURM_JOB_NODELIST# Logic to call kubectl to provision pods for NODELIST# e.g., kubectl apply -f pod-template.yaml --selector=slurm.node=$NODELIST</a:t>
            </a:r>
            <a:endParaRPr lang="en-US" sz="1000" dirty="0"/>
          </a:p>
        </p:txBody>
      </p:sp>
      <p:sp>
        <p:nvSpPr>
          <p:cNvPr id="24" name="Text 22"/>
          <p:cNvSpPr/>
          <p:nvPr/>
        </p:nvSpPr>
        <p:spPr>
          <a:xfrm>
            <a:off x="6208713" y="4128493"/>
            <a:ext cx="1439863" cy="126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25"/>
              </a:lnSpc>
            </a:pPr>
            <a:r>
              <a:rPr lang="en-US" sz="100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Step 5: Test Job Submission</a:t>
            </a:r>
            <a:endParaRPr lang="en-US" sz="1000" dirty="0"/>
          </a:p>
        </p:txBody>
      </p:sp>
      <p:sp>
        <p:nvSpPr>
          <p:cNvPr id="25" name="Text 23"/>
          <p:cNvSpPr/>
          <p:nvPr/>
        </p:nvSpPr>
        <p:spPr>
          <a:xfrm>
            <a:off x="6208712" y="4358978"/>
            <a:ext cx="5453162" cy="12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Submit a test job via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sbatch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and verify successful execution on elastic nodes.</a:t>
            </a:r>
            <a:endParaRPr lang="en-US" sz="1000" dirty="0"/>
          </a:p>
        </p:txBody>
      </p:sp>
      <p:sp>
        <p:nvSpPr>
          <p:cNvPr id="26" name="Shape 24"/>
          <p:cNvSpPr/>
          <p:nvPr/>
        </p:nvSpPr>
        <p:spPr>
          <a:xfrm>
            <a:off x="6208712" y="4596507"/>
            <a:ext cx="5453162" cy="360225"/>
          </a:xfrm>
          <a:prstGeom prst="roundRect">
            <a:avLst>
              <a:gd name="adj" fmla="val 3191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27" name="Shape 25"/>
          <p:cNvSpPr/>
          <p:nvPr/>
        </p:nvSpPr>
        <p:spPr>
          <a:xfrm>
            <a:off x="6204446" y="4596507"/>
            <a:ext cx="5461694" cy="360225"/>
          </a:xfrm>
          <a:prstGeom prst="roundRect">
            <a:avLst>
              <a:gd name="adj" fmla="val 3192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000"/>
          </a:p>
        </p:txBody>
      </p:sp>
      <p:sp>
        <p:nvSpPr>
          <p:cNvPr id="28" name="Text 26"/>
          <p:cNvSpPr/>
          <p:nvPr/>
        </p:nvSpPr>
        <p:spPr>
          <a:xfrm>
            <a:off x="6291560" y="4661892"/>
            <a:ext cx="5287467" cy="24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# Example sbatch commandsbatch --nodes=2 --wrap="hostname"</a:t>
            </a:r>
            <a:endParaRPr lang="en-US" sz="1000" dirty="0"/>
          </a:p>
        </p:txBody>
      </p:sp>
      <p:sp>
        <p:nvSpPr>
          <p:cNvPr id="29" name="Text 27"/>
          <p:cNvSpPr/>
          <p:nvPr/>
        </p:nvSpPr>
        <p:spPr>
          <a:xfrm>
            <a:off x="6208712" y="5104308"/>
            <a:ext cx="5453162" cy="2452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083"/>
              </a:lnSpc>
            </a:pP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Verify pod creation in Kubernetes, </a:t>
            </a:r>
            <a:r>
              <a:rPr lang="en-US" sz="1000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slurmd</a:t>
            </a:r>
            <a:r>
              <a:rPr lang="en-US" sz="1000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registration, workload execution, and automatic pod termination after job completion.</a:t>
            </a:r>
            <a:endParaRPr lang="en-US" sz="1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28948" y="432395"/>
            <a:ext cx="4978301" cy="4913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833"/>
              </a:lnSpc>
            </a:pPr>
            <a:r>
              <a:rPr lang="en-US" sz="3083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Results and Business Impact</a:t>
            </a:r>
            <a:endParaRPr lang="en-US" sz="3083" dirty="0"/>
          </a:p>
        </p:txBody>
      </p:sp>
      <p:sp>
        <p:nvSpPr>
          <p:cNvPr id="3" name="Text 1"/>
          <p:cNvSpPr/>
          <p:nvPr/>
        </p:nvSpPr>
        <p:spPr>
          <a:xfrm>
            <a:off x="1470223" y="2193430"/>
            <a:ext cx="1837432" cy="373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17"/>
              </a:lnSpc>
            </a:pPr>
            <a:r>
              <a:rPr lang="en-US" sz="2917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50%</a:t>
            </a:r>
            <a:endParaRPr lang="en-US" sz="2917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611" y="1259781"/>
            <a:ext cx="2240856" cy="224085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406228" y="3687267"/>
            <a:ext cx="1965623" cy="24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5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Faster Job Start</a:t>
            </a:r>
            <a:endParaRPr lang="en-US" sz="1542" dirty="0"/>
          </a:p>
        </p:txBody>
      </p:sp>
      <p:sp>
        <p:nvSpPr>
          <p:cNvPr id="6" name="Text 3"/>
          <p:cNvSpPr/>
          <p:nvPr/>
        </p:nvSpPr>
        <p:spPr>
          <a:xfrm>
            <a:off x="628947" y="4022527"/>
            <a:ext cx="3520182" cy="478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Reduced provisioning time from minutes to seconds with dynamic pod creation</a:t>
            </a:r>
            <a:endParaRPr lang="en-US" sz="1167" dirty="0"/>
          </a:p>
        </p:txBody>
      </p:sp>
      <p:sp>
        <p:nvSpPr>
          <p:cNvPr id="7" name="Text 4"/>
          <p:cNvSpPr/>
          <p:nvPr/>
        </p:nvSpPr>
        <p:spPr>
          <a:xfrm>
            <a:off x="5177135" y="2193430"/>
            <a:ext cx="1837432" cy="373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17"/>
              </a:lnSpc>
            </a:pPr>
            <a:r>
              <a:rPr lang="en-US" sz="2917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3X</a:t>
            </a:r>
            <a:endParaRPr lang="en-US" sz="2917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5523" y="1259781"/>
            <a:ext cx="2240856" cy="22408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113139" y="3687267"/>
            <a:ext cx="1965623" cy="24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5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GPU Utilization</a:t>
            </a:r>
            <a:endParaRPr lang="en-US" sz="1542" dirty="0"/>
          </a:p>
        </p:txBody>
      </p:sp>
      <p:sp>
        <p:nvSpPr>
          <p:cNvPr id="10" name="Text 6"/>
          <p:cNvSpPr/>
          <p:nvPr/>
        </p:nvSpPr>
        <p:spPr>
          <a:xfrm>
            <a:off x="4335859" y="4022527"/>
            <a:ext cx="3520182" cy="478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Improved resource efficiency through elastic scaling and auto-termination</a:t>
            </a:r>
            <a:endParaRPr lang="en-US" sz="1167" dirty="0"/>
          </a:p>
        </p:txBody>
      </p:sp>
      <p:sp>
        <p:nvSpPr>
          <p:cNvPr id="11" name="Text 7"/>
          <p:cNvSpPr/>
          <p:nvPr/>
        </p:nvSpPr>
        <p:spPr>
          <a:xfrm>
            <a:off x="8884047" y="2193430"/>
            <a:ext cx="1837432" cy="3734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2917"/>
              </a:lnSpc>
            </a:pPr>
            <a:r>
              <a:rPr lang="en-US" sz="2917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25K+</a:t>
            </a:r>
            <a:endParaRPr lang="en-US" sz="2917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2435" y="1259781"/>
            <a:ext cx="2240856" cy="224085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8820051" y="3687267"/>
            <a:ext cx="1965623" cy="2456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917"/>
              </a:lnSpc>
            </a:pPr>
            <a:r>
              <a:rPr lang="en-US" sz="1542" b="1" dirty="0">
                <a:solidFill>
                  <a:srgbClr val="384653"/>
                </a:solidFill>
                <a:ea typeface="Barlow Bold" pitchFamily="34" charset="-122"/>
                <a:cs typeface="Barlow Bold" pitchFamily="34" charset="-120"/>
              </a:rPr>
              <a:t>Active Users</a:t>
            </a:r>
            <a:endParaRPr lang="en-US" sz="1542" dirty="0"/>
          </a:p>
        </p:txBody>
      </p:sp>
      <p:sp>
        <p:nvSpPr>
          <p:cNvPr id="14" name="Text 9"/>
          <p:cNvSpPr/>
          <p:nvPr/>
        </p:nvSpPr>
        <p:spPr>
          <a:xfrm>
            <a:off x="8042771" y="4022527"/>
            <a:ext cx="3520182" cy="478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875"/>
              </a:lnSpc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Successfully scaled Intel Tiber AI Cloud to support enterprise workloads</a:t>
            </a:r>
            <a:endParaRPr lang="en-US" sz="1167" dirty="0"/>
          </a:p>
        </p:txBody>
      </p:sp>
      <p:sp>
        <p:nvSpPr>
          <p:cNvPr id="15" name="Text 10"/>
          <p:cNvSpPr/>
          <p:nvPr/>
        </p:nvSpPr>
        <p:spPr>
          <a:xfrm>
            <a:off x="628948" y="4817865"/>
            <a:ext cx="2544465" cy="29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Technical Achievements</a:t>
            </a:r>
            <a:endParaRPr lang="en-US" sz="1833" dirty="0"/>
          </a:p>
        </p:txBody>
      </p:sp>
      <p:sp>
        <p:nvSpPr>
          <p:cNvPr id="16" name="Text 11"/>
          <p:cNvSpPr/>
          <p:nvPr/>
        </p:nvSpPr>
        <p:spPr>
          <a:xfrm>
            <a:off x="628947" y="5261968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Unified orchestration for HPC batch jobs and AI training workloads</a:t>
            </a:r>
            <a:endParaRPr lang="en-US" sz="1167" dirty="0"/>
          </a:p>
        </p:txBody>
      </p:sp>
      <p:sp>
        <p:nvSpPr>
          <p:cNvPr id="17" name="Text 12"/>
          <p:cNvSpPr/>
          <p:nvPr/>
        </p:nvSpPr>
        <p:spPr>
          <a:xfrm>
            <a:off x="628947" y="5553174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Auto-scaling compute infrastructure based on real-time demand</a:t>
            </a:r>
            <a:endParaRPr lang="en-US" sz="1167" dirty="0"/>
          </a:p>
        </p:txBody>
      </p:sp>
      <p:sp>
        <p:nvSpPr>
          <p:cNvPr id="18" name="Text 13"/>
          <p:cNvSpPr/>
          <p:nvPr/>
        </p:nvSpPr>
        <p:spPr>
          <a:xfrm>
            <a:off x="628947" y="5844382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Hybrid cloud capabilities enabling multi-region deployments</a:t>
            </a:r>
            <a:endParaRPr lang="en-US" sz="1167" dirty="0"/>
          </a:p>
        </p:txBody>
      </p:sp>
      <p:sp>
        <p:nvSpPr>
          <p:cNvPr id="19" name="Text 14"/>
          <p:cNvSpPr/>
          <p:nvPr/>
        </p:nvSpPr>
        <p:spPr>
          <a:xfrm>
            <a:off x="628947" y="6135589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Seamless integration with existing Slurm-based workflows</a:t>
            </a:r>
            <a:endParaRPr lang="en-US" sz="1167" dirty="0"/>
          </a:p>
        </p:txBody>
      </p:sp>
      <p:sp>
        <p:nvSpPr>
          <p:cNvPr id="20" name="Text 15"/>
          <p:cNvSpPr/>
          <p:nvPr/>
        </p:nvSpPr>
        <p:spPr>
          <a:xfrm>
            <a:off x="6284516" y="4817865"/>
            <a:ext cx="2358728" cy="294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292"/>
              </a:lnSpc>
            </a:pPr>
            <a:r>
              <a:rPr lang="en-US" sz="1833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Operational Benefits</a:t>
            </a:r>
            <a:endParaRPr lang="en-US" sz="1833" dirty="0"/>
          </a:p>
        </p:txBody>
      </p:sp>
      <p:sp>
        <p:nvSpPr>
          <p:cNvPr id="21" name="Text 16"/>
          <p:cNvSpPr/>
          <p:nvPr/>
        </p:nvSpPr>
        <p:spPr>
          <a:xfrm>
            <a:off x="6284516" y="5261968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Reduced infrastructure costs through efficient resource utilization</a:t>
            </a:r>
            <a:endParaRPr lang="en-US" sz="1167" dirty="0"/>
          </a:p>
        </p:txBody>
      </p:sp>
      <p:sp>
        <p:nvSpPr>
          <p:cNvPr id="22" name="Text 17"/>
          <p:cNvSpPr/>
          <p:nvPr/>
        </p:nvSpPr>
        <p:spPr>
          <a:xfrm>
            <a:off x="6284516" y="5553174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Improved time-to-science for researchers and data scientists</a:t>
            </a:r>
            <a:endParaRPr lang="en-US" sz="1167" dirty="0"/>
          </a:p>
        </p:txBody>
      </p:sp>
      <p:sp>
        <p:nvSpPr>
          <p:cNvPr id="23" name="Text 18"/>
          <p:cNvSpPr/>
          <p:nvPr/>
        </p:nvSpPr>
        <p:spPr>
          <a:xfrm>
            <a:off x="6284516" y="5844382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Enhanced system reliability with container-based isolation</a:t>
            </a:r>
            <a:endParaRPr lang="en-US" sz="1167" dirty="0"/>
          </a:p>
        </p:txBody>
      </p:sp>
      <p:sp>
        <p:nvSpPr>
          <p:cNvPr id="24" name="Text 19"/>
          <p:cNvSpPr/>
          <p:nvPr/>
        </p:nvSpPr>
        <p:spPr>
          <a:xfrm>
            <a:off x="6284516" y="6135589"/>
            <a:ext cx="5284887" cy="239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285739" indent="-285739">
              <a:lnSpc>
                <a:spcPts val="1875"/>
              </a:lnSpc>
              <a:buSzPct val="100000"/>
              <a:buChar char="•"/>
            </a:pPr>
            <a:r>
              <a:rPr lang="en-US" sz="1167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Simplified operations with Kubernetes-native tooling</a:t>
            </a:r>
            <a:endParaRPr lang="en-US" sz="1167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1924" y="1167209"/>
            <a:ext cx="8252222" cy="519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4083"/>
              </a:lnSpc>
            </a:pPr>
            <a:r>
              <a:rPr lang="en-US" sz="3250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Alternative Approach: Native Slurm Operator</a:t>
            </a:r>
            <a:endParaRPr lang="en-US" sz="3250" dirty="0"/>
          </a:p>
        </p:txBody>
      </p:sp>
      <p:sp>
        <p:nvSpPr>
          <p:cNvPr id="3" name="Text 1"/>
          <p:cNvSpPr/>
          <p:nvPr/>
        </p:nvSpPr>
        <p:spPr>
          <a:xfrm>
            <a:off x="631925" y="2081708"/>
            <a:ext cx="4171454" cy="3117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17"/>
              </a:lnSpc>
            </a:pPr>
            <a:r>
              <a:rPr lang="en-US" sz="1958" b="1" dirty="0">
                <a:solidFill>
                  <a:srgbClr val="2E3C4E"/>
                </a:solidFill>
                <a:ea typeface="Barlow Bold" pitchFamily="34" charset="-122"/>
                <a:cs typeface="Barlow Bold" pitchFamily="34" charset="-120"/>
              </a:rPr>
              <a:t>Kubernetes-Native Slurm Deployment</a:t>
            </a:r>
            <a:endParaRPr lang="en-US" sz="1958" dirty="0"/>
          </a:p>
        </p:txBody>
      </p:sp>
      <p:sp>
        <p:nvSpPr>
          <p:cNvPr id="4" name="Text 2"/>
          <p:cNvSpPr/>
          <p:nvPr/>
        </p:nvSpPr>
        <p:spPr>
          <a:xfrm>
            <a:off x="631925" y="2551410"/>
            <a:ext cx="5837039" cy="10108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An alternative architecture involves running Slurm entirely inside Kubernetes using the </a:t>
            </a:r>
            <a:r>
              <a:rPr lang="en-US" sz="1208" u="sng" dirty="0">
                <a:solidFill>
                  <a:srgbClr val="359DDF"/>
                </a:solidFill>
                <a:ea typeface="Montserrat" pitchFamily="34" charset="-122"/>
                <a:cs typeface="Montserrat" pitchFamily="34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SchedMD Slurm Operator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. This approach handles the complete lifecycle of controllers and compute pods through Kubernetes Custom Resource Definitions (CRDs).</a:t>
            </a:r>
            <a:endParaRPr lang="en-US" sz="1208" dirty="0"/>
          </a:p>
        </p:txBody>
      </p:sp>
      <p:sp>
        <p:nvSpPr>
          <p:cNvPr id="5" name="Text 3"/>
          <p:cNvSpPr/>
          <p:nvPr/>
        </p:nvSpPr>
        <p:spPr>
          <a:xfrm>
            <a:off x="631925" y="3704432"/>
            <a:ext cx="5837039" cy="75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Advantages: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Simpler for new deployments, leverages Kubernetes-native constructs, reduces external dependencies, provides declarative job definitions.</a:t>
            </a:r>
            <a:endParaRPr lang="en-US" sz="1208" dirty="0"/>
          </a:p>
        </p:txBody>
      </p:sp>
      <p:sp>
        <p:nvSpPr>
          <p:cNvPr id="6" name="Text 4"/>
          <p:cNvSpPr/>
          <p:nvPr/>
        </p:nvSpPr>
        <p:spPr>
          <a:xfrm>
            <a:off x="631925" y="4604743"/>
            <a:ext cx="5837039" cy="75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Trade-offs: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Locks architecture to Slurm scheduler, limiting future flexibility to adopt alternative schedulers. Less suitable for organizations with existing Slurm infrastructure requiring gradual migration.</a:t>
            </a:r>
            <a:endParaRPr lang="en-US" sz="1208" dirty="0"/>
          </a:p>
        </p:txBody>
      </p:sp>
      <p:sp>
        <p:nvSpPr>
          <p:cNvPr id="7" name="Shape 5"/>
          <p:cNvSpPr/>
          <p:nvPr/>
        </p:nvSpPr>
        <p:spPr>
          <a:xfrm>
            <a:off x="6860679" y="2101454"/>
            <a:ext cx="4705648" cy="2511326"/>
          </a:xfrm>
          <a:prstGeom prst="roundRect">
            <a:avLst>
              <a:gd name="adj" fmla="val 9436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8" name="Shape 6"/>
          <p:cNvSpPr/>
          <p:nvPr/>
        </p:nvSpPr>
        <p:spPr>
          <a:xfrm>
            <a:off x="6852841" y="2101454"/>
            <a:ext cx="4721324" cy="2511326"/>
          </a:xfrm>
          <a:prstGeom prst="roundRect">
            <a:avLst>
              <a:gd name="adj" fmla="val 944"/>
            </a:avLst>
          </a:prstGeom>
          <a:solidFill>
            <a:srgbClr val="F2F2F2"/>
          </a:solidFill>
          <a:ln/>
        </p:spPr>
        <p:txBody>
          <a:bodyPr/>
          <a:lstStyle/>
          <a:p>
            <a:endParaRPr lang="en-US" sz="1500"/>
          </a:p>
        </p:txBody>
      </p:sp>
      <p:sp>
        <p:nvSpPr>
          <p:cNvPr id="9" name="Text 7"/>
          <p:cNvSpPr/>
          <p:nvPr/>
        </p:nvSpPr>
        <p:spPr>
          <a:xfrm>
            <a:off x="7010797" y="2219920"/>
            <a:ext cx="4405412" cy="22743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apiVersion: slurm.schedmd.com/v1alpha1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kind: </a:t>
            </a:r>
            <a:r>
              <a:rPr lang="en-US" sz="1208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SlurmJob</a:t>
            </a:r>
            <a:endParaRPr lang="en-US" sz="1208" dirty="0">
              <a:solidFill>
                <a:srgbClr val="384653"/>
              </a:solidFill>
              <a:highlight>
                <a:srgbClr val="F2F2F2"/>
              </a:highlight>
              <a:ea typeface="Consolas" pitchFamily="34" charset="-122"/>
              <a:cs typeface="Consolas" pitchFamily="34" charset="-120"/>
            </a:endParaRP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metadata:  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   name: </a:t>
            </a:r>
            <a:r>
              <a:rPr lang="en-US" sz="1208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mpi-testspec</a:t>
            </a: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:  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   partition: default  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   tasks: 4  </a:t>
            </a:r>
          </a:p>
          <a:p>
            <a:pPr>
              <a:lnSpc>
                <a:spcPts val="1958"/>
              </a:lnSpc>
            </a:pP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     image: ghcr.io/schedmd/slurm:latest  command: ["</a:t>
            </a:r>
            <a:r>
              <a:rPr lang="en-US" sz="1208" dirty="0" err="1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mpirun</a:t>
            </a:r>
            <a:r>
              <a:rPr lang="en-US" sz="1208" dirty="0">
                <a:solidFill>
                  <a:srgbClr val="384653"/>
                </a:solidFill>
                <a:highlight>
                  <a:srgbClr val="F2F2F2"/>
                </a:highlight>
                <a:ea typeface="Consolas" pitchFamily="34" charset="-122"/>
                <a:cs typeface="Consolas" pitchFamily="34" charset="-120"/>
              </a:rPr>
              <a:t>", "hostname"]</a:t>
            </a:r>
            <a:endParaRPr lang="en-US" sz="1208" dirty="0"/>
          </a:p>
        </p:txBody>
      </p:sp>
      <p:sp>
        <p:nvSpPr>
          <p:cNvPr id="10" name="Text 8"/>
          <p:cNvSpPr/>
          <p:nvPr/>
        </p:nvSpPr>
        <p:spPr>
          <a:xfrm>
            <a:off x="6860679" y="4790480"/>
            <a:ext cx="4705648" cy="75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958"/>
              </a:lnSpc>
            </a:pPr>
            <a:r>
              <a:rPr lang="en-US" sz="1208" b="1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Best Use Case:</a:t>
            </a:r>
            <a:r>
              <a:rPr lang="en-US" sz="1208" dirty="0">
                <a:solidFill>
                  <a:srgbClr val="384653"/>
                </a:solidFill>
                <a:ea typeface="Montserrat" pitchFamily="34" charset="-122"/>
                <a:cs typeface="Montserrat" pitchFamily="34" charset="-120"/>
              </a:rPr>
              <a:t> Greenfield deployments starting fresh with Kubernetes-first architecture and no legacy Slurm infrastructure to maintain.</a:t>
            </a:r>
            <a:endParaRPr lang="en-US" sz="120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</TotalTime>
  <Words>1901</Words>
  <Application>Microsoft Office PowerPoint</Application>
  <PresentationFormat>Widescreen</PresentationFormat>
  <Paragraphs>211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Giddu, Padma</dc:creator>
  <cp:lastModifiedBy>rajesh narayanan</cp:lastModifiedBy>
  <cp:revision>8</cp:revision>
  <dcterms:created xsi:type="dcterms:W3CDTF">2025-10-26T19:07:23Z</dcterms:created>
  <dcterms:modified xsi:type="dcterms:W3CDTF">2025-10-28T00:22:51Z</dcterms:modified>
</cp:coreProperties>
</file>